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84" r:id="rId26"/>
    <p:sldId id="285" r:id="rId27"/>
    <p:sldId id="279" r:id="rId28"/>
    <p:sldId id="281" r:id="rId29"/>
    <p:sldId id="282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>
        <p:scale>
          <a:sx n="105" d="100"/>
          <a:sy n="105" d="100"/>
        </p:scale>
        <p:origin x="8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FEEE4-A228-4248-8A14-7AE0A10A2A2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3AC108-B5AA-422E-84EE-B97ECF473408}">
      <dgm:prSet/>
      <dgm:spPr/>
      <dgm:t>
        <a:bodyPr/>
        <a:lstStyle/>
        <a:p>
          <a:r>
            <a:rPr lang="en-US"/>
            <a:t>Identify polarity in covalent molecules</a:t>
          </a:r>
        </a:p>
      </dgm:t>
    </dgm:pt>
    <dgm:pt modelId="{F088A6F7-3791-41C0-98D8-32988787769F}" type="parTrans" cxnId="{65AF0B8E-EEBF-4F68-9D3F-9F06B590FF71}">
      <dgm:prSet/>
      <dgm:spPr/>
      <dgm:t>
        <a:bodyPr/>
        <a:lstStyle/>
        <a:p>
          <a:endParaRPr lang="en-US"/>
        </a:p>
      </dgm:t>
    </dgm:pt>
    <dgm:pt modelId="{859CBF84-6C6A-4F25-8F04-59CAA443E8ED}" type="sibTrans" cxnId="{65AF0B8E-EEBF-4F68-9D3F-9F06B590FF7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B2D161-E99D-4FC7-B945-5BAAB2E0263E}">
      <dgm:prSet/>
      <dgm:spPr/>
      <dgm:t>
        <a:bodyPr/>
        <a:lstStyle/>
        <a:p>
          <a:r>
            <a:rPr lang="en-US"/>
            <a:t>Distinguish between the intermolecular forces; dispersion forces, dipole-dipole forces, hydrogen bonds and ion-dipole forces</a:t>
          </a:r>
        </a:p>
      </dgm:t>
    </dgm:pt>
    <dgm:pt modelId="{10DE4F65-FF3D-4E0B-B3B3-5C8CC6449589}" type="parTrans" cxnId="{74E53E79-14D7-4486-BD13-5B348AAE94A6}">
      <dgm:prSet/>
      <dgm:spPr/>
      <dgm:t>
        <a:bodyPr/>
        <a:lstStyle/>
        <a:p>
          <a:endParaRPr lang="en-US"/>
        </a:p>
      </dgm:t>
    </dgm:pt>
    <dgm:pt modelId="{69B1E0B9-FBB9-4454-98A4-75F8CE526E7D}" type="sibTrans" cxnId="{74E53E79-14D7-4486-BD13-5B348AAE94A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AB75CA0-A376-438E-BEA2-0128F89559E1}">
      <dgm:prSet/>
      <dgm:spPr/>
      <dgm:t>
        <a:bodyPr/>
        <a:lstStyle/>
        <a:p>
          <a:r>
            <a:rPr lang="en-US" dirty="0"/>
            <a:t>Relate the strength of the intermolecular forces to properties of covalent molecules including solubility, </a:t>
          </a:r>
          <a:r>
            <a:rPr lang="en-US" dirty="0" err="1"/>
            <a:t>vapour</a:t>
          </a:r>
          <a:r>
            <a:rPr lang="en-US" dirty="0"/>
            <a:t> pressure and melting/boiling points.</a:t>
          </a:r>
        </a:p>
      </dgm:t>
    </dgm:pt>
    <dgm:pt modelId="{F518E1B5-9897-4495-BC33-384C36581C1C}" type="parTrans" cxnId="{B7B13ABB-0651-47E1-A832-B99543B67C5D}">
      <dgm:prSet/>
      <dgm:spPr/>
      <dgm:t>
        <a:bodyPr/>
        <a:lstStyle/>
        <a:p>
          <a:endParaRPr lang="en-US"/>
        </a:p>
      </dgm:t>
    </dgm:pt>
    <dgm:pt modelId="{DF1A9719-0D9E-4BFF-9949-ABDF7D403AF6}" type="sibTrans" cxnId="{B7B13ABB-0651-47E1-A832-B99543B67C5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8EAFF06-FDA8-E445-A6E1-E75704E66714}" type="pres">
      <dgm:prSet presAssocID="{DE3FEEE4-A228-4248-8A14-7AE0A10A2A2B}" presName="Name0" presStyleCnt="0">
        <dgm:presLayoutVars>
          <dgm:animLvl val="lvl"/>
          <dgm:resizeHandles val="exact"/>
        </dgm:presLayoutVars>
      </dgm:prSet>
      <dgm:spPr/>
    </dgm:pt>
    <dgm:pt modelId="{50116D80-8E02-4B4A-B7A0-46AF96E98454}" type="pres">
      <dgm:prSet presAssocID="{033AC108-B5AA-422E-84EE-B97ECF473408}" presName="compositeNode" presStyleCnt="0">
        <dgm:presLayoutVars>
          <dgm:bulletEnabled val="1"/>
        </dgm:presLayoutVars>
      </dgm:prSet>
      <dgm:spPr/>
    </dgm:pt>
    <dgm:pt modelId="{6DFC0271-4A3E-B64A-8AEE-95A02F3AFA08}" type="pres">
      <dgm:prSet presAssocID="{033AC108-B5AA-422E-84EE-B97ECF473408}" presName="bgRect" presStyleLbl="bgAccFollowNode1" presStyleIdx="0" presStyleCnt="3"/>
      <dgm:spPr/>
    </dgm:pt>
    <dgm:pt modelId="{BAA72211-C501-3949-9684-229DFB7167D7}" type="pres">
      <dgm:prSet presAssocID="{859CBF84-6C6A-4F25-8F04-59CAA443E8E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039F9E1-94A4-814F-974E-77DE6DFBFC2F}" type="pres">
      <dgm:prSet presAssocID="{033AC108-B5AA-422E-84EE-B97ECF473408}" presName="bottomLine" presStyleLbl="alignNode1" presStyleIdx="1" presStyleCnt="6">
        <dgm:presLayoutVars/>
      </dgm:prSet>
      <dgm:spPr/>
    </dgm:pt>
    <dgm:pt modelId="{1A77EC2B-A25A-4840-95B1-5F27F1E91BA4}" type="pres">
      <dgm:prSet presAssocID="{033AC108-B5AA-422E-84EE-B97ECF473408}" presName="nodeText" presStyleLbl="bgAccFollowNode1" presStyleIdx="0" presStyleCnt="3">
        <dgm:presLayoutVars>
          <dgm:bulletEnabled val="1"/>
        </dgm:presLayoutVars>
      </dgm:prSet>
      <dgm:spPr/>
    </dgm:pt>
    <dgm:pt modelId="{AA8E1569-60C5-6941-AC48-678C53B562A7}" type="pres">
      <dgm:prSet presAssocID="{859CBF84-6C6A-4F25-8F04-59CAA443E8ED}" presName="sibTrans" presStyleCnt="0"/>
      <dgm:spPr/>
    </dgm:pt>
    <dgm:pt modelId="{B49EBCAC-3EC6-FF42-B2EF-0E9EE8657527}" type="pres">
      <dgm:prSet presAssocID="{E4B2D161-E99D-4FC7-B945-5BAAB2E0263E}" presName="compositeNode" presStyleCnt="0">
        <dgm:presLayoutVars>
          <dgm:bulletEnabled val="1"/>
        </dgm:presLayoutVars>
      </dgm:prSet>
      <dgm:spPr/>
    </dgm:pt>
    <dgm:pt modelId="{4992A2A9-0E38-EC40-BEA3-B2877925143C}" type="pres">
      <dgm:prSet presAssocID="{E4B2D161-E99D-4FC7-B945-5BAAB2E0263E}" presName="bgRect" presStyleLbl="bgAccFollowNode1" presStyleIdx="1" presStyleCnt="3"/>
      <dgm:spPr/>
    </dgm:pt>
    <dgm:pt modelId="{CED43D49-689B-DF42-9B37-885236162A80}" type="pres">
      <dgm:prSet presAssocID="{69B1E0B9-FBB9-4454-98A4-75F8CE526E7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C7D49D5-057C-5940-8606-B31827A48271}" type="pres">
      <dgm:prSet presAssocID="{E4B2D161-E99D-4FC7-B945-5BAAB2E0263E}" presName="bottomLine" presStyleLbl="alignNode1" presStyleIdx="3" presStyleCnt="6">
        <dgm:presLayoutVars/>
      </dgm:prSet>
      <dgm:spPr/>
    </dgm:pt>
    <dgm:pt modelId="{A36DA079-51D9-344F-A68A-CCCB41702828}" type="pres">
      <dgm:prSet presAssocID="{E4B2D161-E99D-4FC7-B945-5BAAB2E0263E}" presName="nodeText" presStyleLbl="bgAccFollowNode1" presStyleIdx="1" presStyleCnt="3">
        <dgm:presLayoutVars>
          <dgm:bulletEnabled val="1"/>
        </dgm:presLayoutVars>
      </dgm:prSet>
      <dgm:spPr/>
    </dgm:pt>
    <dgm:pt modelId="{383AF378-3F69-384B-9674-B3A9C5542220}" type="pres">
      <dgm:prSet presAssocID="{69B1E0B9-FBB9-4454-98A4-75F8CE526E7D}" presName="sibTrans" presStyleCnt="0"/>
      <dgm:spPr/>
    </dgm:pt>
    <dgm:pt modelId="{48D0061D-A96A-CA4A-961E-4E09E2F762ED}" type="pres">
      <dgm:prSet presAssocID="{1AB75CA0-A376-438E-BEA2-0128F89559E1}" presName="compositeNode" presStyleCnt="0">
        <dgm:presLayoutVars>
          <dgm:bulletEnabled val="1"/>
        </dgm:presLayoutVars>
      </dgm:prSet>
      <dgm:spPr/>
    </dgm:pt>
    <dgm:pt modelId="{5ABC85E2-4257-2246-83E6-42FE13819708}" type="pres">
      <dgm:prSet presAssocID="{1AB75CA0-A376-438E-BEA2-0128F89559E1}" presName="bgRect" presStyleLbl="bgAccFollowNode1" presStyleIdx="2" presStyleCnt="3"/>
      <dgm:spPr/>
    </dgm:pt>
    <dgm:pt modelId="{3262819E-FCCE-4344-A5C6-7A47E8E45B05}" type="pres">
      <dgm:prSet presAssocID="{DF1A9719-0D9E-4BFF-9949-ABDF7D403AF6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9370EFB-DE23-0940-A34C-8CF89F12C216}" type="pres">
      <dgm:prSet presAssocID="{1AB75CA0-A376-438E-BEA2-0128F89559E1}" presName="bottomLine" presStyleLbl="alignNode1" presStyleIdx="5" presStyleCnt="6">
        <dgm:presLayoutVars/>
      </dgm:prSet>
      <dgm:spPr/>
    </dgm:pt>
    <dgm:pt modelId="{FC4FDF4A-206F-7A44-BAF8-F52D15D978B1}" type="pres">
      <dgm:prSet presAssocID="{1AB75CA0-A376-438E-BEA2-0128F89559E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6124702-D7F7-C444-B72A-4DBD8BEDECD7}" type="presOf" srcId="{1AB75CA0-A376-438E-BEA2-0128F89559E1}" destId="{FC4FDF4A-206F-7A44-BAF8-F52D15D978B1}" srcOrd="1" destOrd="0" presId="urn:microsoft.com/office/officeart/2016/7/layout/BasicLinearProcessNumbered"/>
    <dgm:cxn modelId="{74E53E79-14D7-4486-BD13-5B348AAE94A6}" srcId="{DE3FEEE4-A228-4248-8A14-7AE0A10A2A2B}" destId="{E4B2D161-E99D-4FC7-B945-5BAAB2E0263E}" srcOrd="1" destOrd="0" parTransId="{10DE4F65-FF3D-4E0B-B3B3-5C8CC6449589}" sibTransId="{69B1E0B9-FBB9-4454-98A4-75F8CE526E7D}"/>
    <dgm:cxn modelId="{5FFC267D-2D43-B24C-B232-739F1765CA0C}" type="presOf" srcId="{69B1E0B9-FBB9-4454-98A4-75F8CE526E7D}" destId="{CED43D49-689B-DF42-9B37-885236162A80}" srcOrd="0" destOrd="0" presId="urn:microsoft.com/office/officeart/2016/7/layout/BasicLinearProcessNumbered"/>
    <dgm:cxn modelId="{FA98F07D-542D-3842-9D33-E626E473219D}" type="presOf" srcId="{033AC108-B5AA-422E-84EE-B97ECF473408}" destId="{6DFC0271-4A3E-B64A-8AEE-95A02F3AFA08}" srcOrd="0" destOrd="0" presId="urn:microsoft.com/office/officeart/2016/7/layout/BasicLinearProcessNumbered"/>
    <dgm:cxn modelId="{55AB7B8C-364D-9544-A429-657F0D50EF2B}" type="presOf" srcId="{1AB75CA0-A376-438E-BEA2-0128F89559E1}" destId="{5ABC85E2-4257-2246-83E6-42FE13819708}" srcOrd="0" destOrd="0" presId="urn:microsoft.com/office/officeart/2016/7/layout/BasicLinearProcessNumbered"/>
    <dgm:cxn modelId="{65AF0B8E-EEBF-4F68-9D3F-9F06B590FF71}" srcId="{DE3FEEE4-A228-4248-8A14-7AE0A10A2A2B}" destId="{033AC108-B5AA-422E-84EE-B97ECF473408}" srcOrd="0" destOrd="0" parTransId="{F088A6F7-3791-41C0-98D8-32988787769F}" sibTransId="{859CBF84-6C6A-4F25-8F04-59CAA443E8ED}"/>
    <dgm:cxn modelId="{6C562595-BF34-0A47-88F6-3038BFDDACA3}" type="presOf" srcId="{DF1A9719-0D9E-4BFF-9949-ABDF7D403AF6}" destId="{3262819E-FCCE-4344-A5C6-7A47E8E45B05}" srcOrd="0" destOrd="0" presId="urn:microsoft.com/office/officeart/2016/7/layout/BasicLinearProcessNumbered"/>
    <dgm:cxn modelId="{611D9AA7-259A-5A42-A1EE-C3DE421BA082}" type="presOf" srcId="{033AC108-B5AA-422E-84EE-B97ECF473408}" destId="{1A77EC2B-A25A-4840-95B1-5F27F1E91BA4}" srcOrd="1" destOrd="0" presId="urn:microsoft.com/office/officeart/2016/7/layout/BasicLinearProcessNumbered"/>
    <dgm:cxn modelId="{B7B13ABB-0651-47E1-A832-B99543B67C5D}" srcId="{DE3FEEE4-A228-4248-8A14-7AE0A10A2A2B}" destId="{1AB75CA0-A376-438E-BEA2-0128F89559E1}" srcOrd="2" destOrd="0" parTransId="{F518E1B5-9897-4495-BC33-384C36581C1C}" sibTransId="{DF1A9719-0D9E-4BFF-9949-ABDF7D403AF6}"/>
    <dgm:cxn modelId="{55357DC1-9313-CA41-9426-33A7D84FC7DA}" type="presOf" srcId="{E4B2D161-E99D-4FC7-B945-5BAAB2E0263E}" destId="{A36DA079-51D9-344F-A68A-CCCB41702828}" srcOrd="1" destOrd="0" presId="urn:microsoft.com/office/officeart/2016/7/layout/BasicLinearProcessNumbered"/>
    <dgm:cxn modelId="{983CCEDA-1FC4-8743-B8A0-A524EDD21104}" type="presOf" srcId="{E4B2D161-E99D-4FC7-B945-5BAAB2E0263E}" destId="{4992A2A9-0E38-EC40-BEA3-B2877925143C}" srcOrd="0" destOrd="0" presId="urn:microsoft.com/office/officeart/2016/7/layout/BasicLinearProcessNumbered"/>
    <dgm:cxn modelId="{AE67CDE8-1E52-304B-8FAE-533476EE98F7}" type="presOf" srcId="{859CBF84-6C6A-4F25-8F04-59CAA443E8ED}" destId="{BAA72211-C501-3949-9684-229DFB7167D7}" srcOrd="0" destOrd="0" presId="urn:microsoft.com/office/officeart/2016/7/layout/BasicLinearProcessNumbered"/>
    <dgm:cxn modelId="{740310FA-2638-BF4D-BF55-8EC273464D07}" type="presOf" srcId="{DE3FEEE4-A228-4248-8A14-7AE0A10A2A2B}" destId="{28EAFF06-FDA8-E445-A6E1-E75704E66714}" srcOrd="0" destOrd="0" presId="urn:microsoft.com/office/officeart/2016/7/layout/BasicLinearProcessNumbered"/>
    <dgm:cxn modelId="{465818DD-4E31-1F40-A5B7-E30E14805E96}" type="presParOf" srcId="{28EAFF06-FDA8-E445-A6E1-E75704E66714}" destId="{50116D80-8E02-4B4A-B7A0-46AF96E98454}" srcOrd="0" destOrd="0" presId="urn:microsoft.com/office/officeart/2016/7/layout/BasicLinearProcessNumbered"/>
    <dgm:cxn modelId="{763F87FF-C694-6243-8879-04955C02E382}" type="presParOf" srcId="{50116D80-8E02-4B4A-B7A0-46AF96E98454}" destId="{6DFC0271-4A3E-B64A-8AEE-95A02F3AFA08}" srcOrd="0" destOrd="0" presId="urn:microsoft.com/office/officeart/2016/7/layout/BasicLinearProcessNumbered"/>
    <dgm:cxn modelId="{9D2BDEB7-AEB0-724E-B8D5-860419F4F83E}" type="presParOf" srcId="{50116D80-8E02-4B4A-B7A0-46AF96E98454}" destId="{BAA72211-C501-3949-9684-229DFB7167D7}" srcOrd="1" destOrd="0" presId="urn:microsoft.com/office/officeart/2016/7/layout/BasicLinearProcessNumbered"/>
    <dgm:cxn modelId="{6155EA5E-3D83-454E-84C9-0728BD3BF1E0}" type="presParOf" srcId="{50116D80-8E02-4B4A-B7A0-46AF96E98454}" destId="{4039F9E1-94A4-814F-974E-77DE6DFBFC2F}" srcOrd="2" destOrd="0" presId="urn:microsoft.com/office/officeart/2016/7/layout/BasicLinearProcessNumbered"/>
    <dgm:cxn modelId="{A948E1ED-19E0-B246-9929-BE70A4DEFAB3}" type="presParOf" srcId="{50116D80-8E02-4B4A-B7A0-46AF96E98454}" destId="{1A77EC2B-A25A-4840-95B1-5F27F1E91BA4}" srcOrd="3" destOrd="0" presId="urn:microsoft.com/office/officeart/2016/7/layout/BasicLinearProcessNumbered"/>
    <dgm:cxn modelId="{523BFD3C-FAFF-284B-8091-9EC4DA14CFB8}" type="presParOf" srcId="{28EAFF06-FDA8-E445-A6E1-E75704E66714}" destId="{AA8E1569-60C5-6941-AC48-678C53B562A7}" srcOrd="1" destOrd="0" presId="urn:microsoft.com/office/officeart/2016/7/layout/BasicLinearProcessNumbered"/>
    <dgm:cxn modelId="{EDF5005F-CE16-AA4D-8068-10424372A612}" type="presParOf" srcId="{28EAFF06-FDA8-E445-A6E1-E75704E66714}" destId="{B49EBCAC-3EC6-FF42-B2EF-0E9EE8657527}" srcOrd="2" destOrd="0" presId="urn:microsoft.com/office/officeart/2016/7/layout/BasicLinearProcessNumbered"/>
    <dgm:cxn modelId="{04176843-B525-0E42-B918-EA3A12645607}" type="presParOf" srcId="{B49EBCAC-3EC6-FF42-B2EF-0E9EE8657527}" destId="{4992A2A9-0E38-EC40-BEA3-B2877925143C}" srcOrd="0" destOrd="0" presId="urn:microsoft.com/office/officeart/2016/7/layout/BasicLinearProcessNumbered"/>
    <dgm:cxn modelId="{365327C5-3EAB-A14D-9159-4689C5ECDDA9}" type="presParOf" srcId="{B49EBCAC-3EC6-FF42-B2EF-0E9EE8657527}" destId="{CED43D49-689B-DF42-9B37-885236162A80}" srcOrd="1" destOrd="0" presId="urn:microsoft.com/office/officeart/2016/7/layout/BasicLinearProcessNumbered"/>
    <dgm:cxn modelId="{A5AF4C42-3959-EE44-951F-57138175A593}" type="presParOf" srcId="{B49EBCAC-3EC6-FF42-B2EF-0E9EE8657527}" destId="{BC7D49D5-057C-5940-8606-B31827A48271}" srcOrd="2" destOrd="0" presId="urn:microsoft.com/office/officeart/2016/7/layout/BasicLinearProcessNumbered"/>
    <dgm:cxn modelId="{F6463AC9-E525-5745-B31E-4149D535C051}" type="presParOf" srcId="{B49EBCAC-3EC6-FF42-B2EF-0E9EE8657527}" destId="{A36DA079-51D9-344F-A68A-CCCB41702828}" srcOrd="3" destOrd="0" presId="urn:microsoft.com/office/officeart/2016/7/layout/BasicLinearProcessNumbered"/>
    <dgm:cxn modelId="{FADD46BF-3564-6E45-9DB2-FE395362627F}" type="presParOf" srcId="{28EAFF06-FDA8-E445-A6E1-E75704E66714}" destId="{383AF378-3F69-384B-9674-B3A9C5542220}" srcOrd="3" destOrd="0" presId="urn:microsoft.com/office/officeart/2016/7/layout/BasicLinearProcessNumbered"/>
    <dgm:cxn modelId="{18EEC049-B970-5044-96A4-4A483E435208}" type="presParOf" srcId="{28EAFF06-FDA8-E445-A6E1-E75704E66714}" destId="{48D0061D-A96A-CA4A-961E-4E09E2F762ED}" srcOrd="4" destOrd="0" presId="urn:microsoft.com/office/officeart/2016/7/layout/BasicLinearProcessNumbered"/>
    <dgm:cxn modelId="{17A63D59-CE9B-B34C-A01C-39448B6BE1FE}" type="presParOf" srcId="{48D0061D-A96A-CA4A-961E-4E09E2F762ED}" destId="{5ABC85E2-4257-2246-83E6-42FE13819708}" srcOrd="0" destOrd="0" presId="urn:microsoft.com/office/officeart/2016/7/layout/BasicLinearProcessNumbered"/>
    <dgm:cxn modelId="{0A4BAE91-1384-914B-B911-B5A598D5425B}" type="presParOf" srcId="{48D0061D-A96A-CA4A-961E-4E09E2F762ED}" destId="{3262819E-FCCE-4344-A5C6-7A47E8E45B05}" srcOrd="1" destOrd="0" presId="urn:microsoft.com/office/officeart/2016/7/layout/BasicLinearProcessNumbered"/>
    <dgm:cxn modelId="{10E8CFF2-2657-B14A-B243-E993C6B972F9}" type="presParOf" srcId="{48D0061D-A96A-CA4A-961E-4E09E2F762ED}" destId="{C9370EFB-DE23-0940-A34C-8CF89F12C216}" srcOrd="2" destOrd="0" presId="urn:microsoft.com/office/officeart/2016/7/layout/BasicLinearProcessNumbered"/>
    <dgm:cxn modelId="{2DE1F651-06E2-F245-A8CA-424E4A7B744E}" type="presParOf" srcId="{48D0061D-A96A-CA4A-961E-4E09E2F762ED}" destId="{FC4FDF4A-206F-7A44-BAF8-F52D15D978B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0271-4A3E-B64A-8AEE-95A02F3AFA08}">
      <dsp:nvSpPr>
        <dsp:cNvPr id="0" name=""/>
        <dsp:cNvSpPr/>
      </dsp:nvSpPr>
      <dsp:spPr>
        <a:xfrm>
          <a:off x="0" y="0"/>
          <a:ext cx="3286125" cy="41608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polarity in covalent molecules</a:t>
          </a:r>
        </a:p>
      </dsp:txBody>
      <dsp:txXfrm>
        <a:off x="0" y="1581118"/>
        <a:ext cx="3286125" cy="2496502"/>
      </dsp:txXfrm>
    </dsp:sp>
    <dsp:sp modelId="{BAA72211-C501-3949-9684-229DFB7167D7}">
      <dsp:nvSpPr>
        <dsp:cNvPr id="0" name=""/>
        <dsp:cNvSpPr/>
      </dsp:nvSpPr>
      <dsp:spPr>
        <a:xfrm>
          <a:off x="1018936" y="416083"/>
          <a:ext cx="1248251" cy="1248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19" tIns="12700" rIns="9731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01738" y="598885"/>
        <a:ext cx="882647" cy="882647"/>
      </dsp:txXfrm>
    </dsp:sp>
    <dsp:sp modelId="{4039F9E1-94A4-814F-974E-77DE6DFBFC2F}">
      <dsp:nvSpPr>
        <dsp:cNvPr id="0" name=""/>
        <dsp:cNvSpPr/>
      </dsp:nvSpPr>
      <dsp:spPr>
        <a:xfrm>
          <a:off x="0" y="4160765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2A2A9-0E38-EC40-BEA3-B2877925143C}">
      <dsp:nvSpPr>
        <dsp:cNvPr id="0" name=""/>
        <dsp:cNvSpPr/>
      </dsp:nvSpPr>
      <dsp:spPr>
        <a:xfrm>
          <a:off x="3614737" y="0"/>
          <a:ext cx="3286125" cy="41608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Distinguish between the intermolecular forces; dispersion forces, dipole-dipole forces, hydrogen bonds and ion-dipole forces</a:t>
          </a:r>
        </a:p>
      </dsp:txBody>
      <dsp:txXfrm>
        <a:off x="3614737" y="1581118"/>
        <a:ext cx="3286125" cy="2496502"/>
      </dsp:txXfrm>
    </dsp:sp>
    <dsp:sp modelId="{CED43D49-689B-DF42-9B37-885236162A80}">
      <dsp:nvSpPr>
        <dsp:cNvPr id="0" name=""/>
        <dsp:cNvSpPr/>
      </dsp:nvSpPr>
      <dsp:spPr>
        <a:xfrm>
          <a:off x="4633674" y="416083"/>
          <a:ext cx="1248251" cy="12482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19" tIns="12700" rIns="9731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16476" y="598885"/>
        <a:ext cx="882647" cy="882647"/>
      </dsp:txXfrm>
    </dsp:sp>
    <dsp:sp modelId="{BC7D49D5-057C-5940-8606-B31827A48271}">
      <dsp:nvSpPr>
        <dsp:cNvPr id="0" name=""/>
        <dsp:cNvSpPr/>
      </dsp:nvSpPr>
      <dsp:spPr>
        <a:xfrm>
          <a:off x="3614737" y="4160765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C85E2-4257-2246-83E6-42FE13819708}">
      <dsp:nvSpPr>
        <dsp:cNvPr id="0" name=""/>
        <dsp:cNvSpPr/>
      </dsp:nvSpPr>
      <dsp:spPr>
        <a:xfrm>
          <a:off x="7229475" y="0"/>
          <a:ext cx="3286125" cy="41608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Relate the strength of the intermolecular forces to properties of covalent molecules including solubility, </a:t>
          </a:r>
          <a:r>
            <a:rPr lang="en-US" sz="1800" kern="1200" dirty="0" err="1"/>
            <a:t>vapour</a:t>
          </a:r>
          <a:r>
            <a:rPr lang="en-US" sz="1800" kern="1200" dirty="0"/>
            <a:t> pressure and melting/boiling points.</a:t>
          </a:r>
        </a:p>
      </dsp:txBody>
      <dsp:txXfrm>
        <a:off x="7229475" y="1581118"/>
        <a:ext cx="3286125" cy="2496502"/>
      </dsp:txXfrm>
    </dsp:sp>
    <dsp:sp modelId="{3262819E-FCCE-4344-A5C6-7A47E8E45B05}">
      <dsp:nvSpPr>
        <dsp:cNvPr id="0" name=""/>
        <dsp:cNvSpPr/>
      </dsp:nvSpPr>
      <dsp:spPr>
        <a:xfrm>
          <a:off x="8248411" y="416083"/>
          <a:ext cx="1248251" cy="12482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19" tIns="12700" rIns="9731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31213" y="598885"/>
        <a:ext cx="882647" cy="882647"/>
      </dsp:txXfrm>
    </dsp:sp>
    <dsp:sp modelId="{C9370EFB-DE23-0940-A34C-8CF89F12C216}">
      <dsp:nvSpPr>
        <dsp:cNvPr id="0" name=""/>
        <dsp:cNvSpPr/>
      </dsp:nvSpPr>
      <dsp:spPr>
        <a:xfrm>
          <a:off x="7229475" y="4160765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4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1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8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3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6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0CDE80-A6BF-4249-87E2-754952E7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2" b="77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8F9A9-8202-D243-902B-281BC5A06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Polarity and Intermolecular Forces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2A3D2-19B4-0449-B1EE-B5E546B18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2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0B65-020C-084B-8F2C-EA2AC8A0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1089-14E1-2544-96D6-42DAC9B7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Pearson page 274</a:t>
            </a:r>
          </a:p>
          <a:p>
            <a:r>
              <a:rPr lang="en-US" dirty="0"/>
              <a:t>Lucarelli Set 24</a:t>
            </a:r>
          </a:p>
          <a:p>
            <a:r>
              <a:rPr lang="en-US" dirty="0"/>
              <a:t>STAWA Set 18</a:t>
            </a:r>
          </a:p>
        </p:txBody>
      </p:sp>
    </p:spTree>
    <p:extLst>
      <p:ext uri="{BB962C8B-B14F-4D97-AF65-F5344CB8AC3E}">
        <p14:creationId xmlns:p14="http://schemas.microsoft.com/office/powerpoint/2010/main" val="107532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3605-5C40-1841-B44E-2119C978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Intramolecular bonds vs intermolecular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5403-8B8C-5042-826E-262B99B4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to, and take notes from, Pearson pages 275-279.</a:t>
            </a:r>
          </a:p>
          <a:p>
            <a:endParaRPr lang="en-US" dirty="0"/>
          </a:p>
          <a:p>
            <a:r>
              <a:rPr lang="en-US" b="1" dirty="0"/>
              <a:t>Intramolecular bonds </a:t>
            </a:r>
            <a:r>
              <a:rPr lang="en-US" dirty="0"/>
              <a:t>include ionic bonds, metallic bonds and covalent bonds. These are very strong interactions of a bonding pair of electrons with atomic nuclei.</a:t>
            </a:r>
          </a:p>
          <a:p>
            <a:endParaRPr lang="en-US" dirty="0"/>
          </a:p>
          <a:p>
            <a:r>
              <a:rPr lang="en-US" b="1" dirty="0"/>
              <a:t>Intermolecular forces </a:t>
            </a:r>
            <a:r>
              <a:rPr lang="en-US" dirty="0"/>
              <a:t>are weaker interactions between individual molecules.</a:t>
            </a:r>
          </a:p>
        </p:txBody>
      </p:sp>
    </p:spTree>
    <p:extLst>
      <p:ext uri="{BB962C8B-B14F-4D97-AF65-F5344CB8AC3E}">
        <p14:creationId xmlns:p14="http://schemas.microsoft.com/office/powerpoint/2010/main" val="220311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C3B7-58A4-D04F-BD0A-133C5B4D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Intermolecular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880EC-07D4-684F-854B-AB69B5AC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main types of intermolecular forces: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Dispersion Forces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Dipole-dipole forces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Hydrogen bonds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**Ion-dipole forces**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991-611F-E14F-B628-AC068ADA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Intermolecular forces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22AE-6BCF-6A43-97CA-F5A95C593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Generally the strength of forces is as follows:</a:t>
            </a:r>
          </a:p>
          <a:p>
            <a:endParaRPr lang="en-US" dirty="0"/>
          </a:p>
          <a:p>
            <a:r>
              <a:rPr lang="en-US" dirty="0"/>
              <a:t>Ion-dipole &gt; H-bonds &gt; dipole-dipole &gt; dispersion forces</a:t>
            </a:r>
          </a:p>
          <a:p>
            <a:endParaRPr lang="en-US" dirty="0"/>
          </a:p>
          <a:p>
            <a:r>
              <a:rPr lang="en-US" dirty="0"/>
              <a:t>All molecules have dispersion forces.</a:t>
            </a:r>
          </a:p>
          <a:p>
            <a:endParaRPr lang="en-US" dirty="0"/>
          </a:p>
          <a:p>
            <a:r>
              <a:rPr lang="en-US" dirty="0"/>
              <a:t>Intermolecular forces are weaker than intramolecular bonds.</a:t>
            </a:r>
          </a:p>
        </p:txBody>
      </p:sp>
    </p:spTree>
    <p:extLst>
      <p:ext uri="{BB962C8B-B14F-4D97-AF65-F5344CB8AC3E}">
        <p14:creationId xmlns:p14="http://schemas.microsoft.com/office/powerpoint/2010/main" val="196242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9AE6D-30EC-3147-BECB-6B214814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4933949" cy="1800526"/>
          </a:xfrm>
        </p:spPr>
        <p:txBody>
          <a:bodyPr>
            <a:normAutofit/>
          </a:bodyPr>
          <a:lstStyle/>
          <a:p>
            <a:r>
              <a:rPr lang="en-US" dirty="0"/>
              <a:t>Dipole-dipole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ED0D-7F3D-C74D-A6EA-B8A666C6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Polar molecules can attract each other by the electrostatic attraction of 𝛿+ and 𝛿- regions of their molecules.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B4C13-7600-3F45-9987-800F2DA4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646" y="2438112"/>
            <a:ext cx="4491887" cy="2010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CD166-410C-FF42-960D-A213C550E54A}"/>
              </a:ext>
            </a:extLst>
          </p:cNvPr>
          <p:cNvSpPr txBox="1"/>
          <p:nvPr/>
        </p:nvSpPr>
        <p:spPr>
          <a:xfrm>
            <a:off x="7381599" y="5139522"/>
            <a:ext cx="449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/test-prep/</a:t>
            </a:r>
            <a:r>
              <a:rPr lang="en-US" dirty="0" err="1"/>
              <a:t>mcat</a:t>
            </a:r>
            <a:r>
              <a:rPr lang="en-US" dirty="0"/>
              <a:t>/chemical-processes/covalent-bonds/a/intramolecular-and-intermolecular-forces</a:t>
            </a:r>
          </a:p>
        </p:txBody>
      </p:sp>
    </p:spTree>
    <p:extLst>
      <p:ext uri="{BB962C8B-B14F-4D97-AF65-F5344CB8AC3E}">
        <p14:creationId xmlns:p14="http://schemas.microsoft.com/office/powerpoint/2010/main" val="57917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584B-0704-9044-943B-454F7D09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Hydrogen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9B91-F371-3D4A-BD8E-303065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Hydrogen bonds are very strong dipole-dipole interactions between H-NOF.</a:t>
            </a:r>
          </a:p>
          <a:p>
            <a:endParaRPr lang="en-US" dirty="0"/>
          </a:p>
          <a:p>
            <a:r>
              <a:rPr lang="en-US" dirty="0"/>
              <a:t>That is a 𝛿+ H atom interaction with a 𝛿- N, O or F atoms. Note: generally this N, O, or F should also be bonded to a H atom.</a:t>
            </a:r>
          </a:p>
          <a:p>
            <a:endParaRPr lang="en-US" dirty="0"/>
          </a:p>
          <a:p>
            <a:r>
              <a:rPr lang="en-US" dirty="0"/>
              <a:t>The reason this interaction is classed separate to dipole-dipole forces is because of the large electronegativity difference between H and NOF atoms.</a:t>
            </a:r>
          </a:p>
        </p:txBody>
      </p:sp>
    </p:spTree>
    <p:extLst>
      <p:ext uri="{BB962C8B-B14F-4D97-AF65-F5344CB8AC3E}">
        <p14:creationId xmlns:p14="http://schemas.microsoft.com/office/powerpoint/2010/main" val="19626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47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9EE81-48D6-844A-994C-E44F8446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Hydrogen bonding in water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42FAB-DF40-B24E-A420-ABCA175F5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091" y="1259814"/>
            <a:ext cx="4371155" cy="433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0ACB1D-EA5F-E94C-BC64-37BFE34DC8B4}"/>
              </a:ext>
            </a:extLst>
          </p:cNvPr>
          <p:cNvSpPr txBox="1"/>
          <p:nvPr/>
        </p:nvSpPr>
        <p:spPr>
          <a:xfrm>
            <a:off x="6898563" y="6177633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Hydrogen_bond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0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3EF1E-EE06-9C45-BC97-C5B83184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Dispersion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E472-0C52-8F4F-80D1-71A194ED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All molecules have dispersion forces; however, this is the only intermolecular force present in </a:t>
            </a:r>
            <a:r>
              <a:rPr lang="en-US" sz="1700" b="1" dirty="0"/>
              <a:t>non-polar</a:t>
            </a:r>
            <a:r>
              <a:rPr lang="en-US" sz="1700" dirty="0"/>
              <a:t> molecules.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1E244-586F-C14B-A33D-91268373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646" y="2426883"/>
            <a:ext cx="4491887" cy="203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2FDA0-AB0A-4E40-B4B2-AFAAB505A6FC}"/>
              </a:ext>
            </a:extLst>
          </p:cNvPr>
          <p:cNvSpPr txBox="1"/>
          <p:nvPr/>
        </p:nvSpPr>
        <p:spPr>
          <a:xfrm>
            <a:off x="7381599" y="5139522"/>
            <a:ext cx="449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/test-prep/</a:t>
            </a:r>
            <a:r>
              <a:rPr lang="en-US" dirty="0" err="1"/>
              <a:t>mcat</a:t>
            </a:r>
            <a:r>
              <a:rPr lang="en-US" dirty="0"/>
              <a:t>/chemical-processes/covalent-bonds/a/intramolecular-and-intermolecular-forces</a:t>
            </a:r>
          </a:p>
        </p:txBody>
      </p:sp>
    </p:spTree>
    <p:extLst>
      <p:ext uri="{BB962C8B-B14F-4D97-AF65-F5344CB8AC3E}">
        <p14:creationId xmlns:p14="http://schemas.microsoft.com/office/powerpoint/2010/main" val="2649892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2654-9AD9-AA41-BACF-C036B2FC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AF7A-EB5B-C845-95D8-089DC0BC2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Recall our knowledge of electrons. They are constantly moving within their orbitals and within the bonding orbitals. </a:t>
            </a:r>
          </a:p>
          <a:p>
            <a:r>
              <a:rPr lang="en-US" dirty="0"/>
              <a:t>Therefore, at any moment in time there could be an instantaneous uneven distribution of electrons.</a:t>
            </a:r>
          </a:p>
          <a:p>
            <a:r>
              <a:rPr lang="en-US" dirty="0"/>
              <a:t>This momentary uneven distribution can give rise to a </a:t>
            </a:r>
            <a:r>
              <a:rPr lang="en-US" b="1" dirty="0"/>
              <a:t>temporary dipole</a:t>
            </a:r>
            <a:r>
              <a:rPr lang="en-US" dirty="0"/>
              <a:t>, which can influence another molecule’s electron distribution creating an </a:t>
            </a:r>
            <a:r>
              <a:rPr lang="en-US" b="1" dirty="0"/>
              <a:t>induced dipole</a:t>
            </a:r>
            <a:r>
              <a:rPr lang="en-US" dirty="0"/>
              <a:t>.</a:t>
            </a:r>
          </a:p>
          <a:p>
            <a:r>
              <a:rPr lang="en-US" dirty="0"/>
              <a:t>This provides a weak temporary interaction called a dispersion force.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47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EA8D8-4617-3A42-9530-920D0C5F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Induced dipoles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F7AF6-C207-054C-B0C5-983E4CC48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240" y="313502"/>
            <a:ext cx="3635120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7EC4E-7BEB-674A-9580-AC97ECFB1BAA}"/>
              </a:ext>
            </a:extLst>
          </p:cNvPr>
          <p:cNvSpPr txBox="1"/>
          <p:nvPr/>
        </p:nvSpPr>
        <p:spPr>
          <a:xfrm>
            <a:off x="6425712" y="6139090"/>
            <a:ext cx="563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www.crediblehulk.org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/2018/12/30/van-der-</a:t>
            </a:r>
            <a:r>
              <a:rPr lang="en-US" dirty="0" err="1"/>
              <a:t>waals</a:t>
            </a:r>
            <a:r>
              <a:rPr lang="en-US" dirty="0"/>
              <a:t>-</a:t>
            </a:r>
            <a:r>
              <a:rPr lang="en-US" dirty="0" err="1"/>
              <a:t>london</a:t>
            </a:r>
            <a:r>
              <a:rPr lang="en-US" dirty="0"/>
              <a:t>-dispersion-forces/</a:t>
            </a:r>
          </a:p>
        </p:txBody>
      </p:sp>
    </p:spTree>
    <p:extLst>
      <p:ext uri="{BB962C8B-B14F-4D97-AF65-F5344CB8AC3E}">
        <p14:creationId xmlns:p14="http://schemas.microsoft.com/office/powerpoint/2010/main" val="156583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47B62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14AEE-384A-DE4C-8EEB-672D8839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AC575F-6162-4D51-AAD1-95A2CE60E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69602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59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5711-9B98-D24C-9DA4-BE31421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222-822A-B44A-9582-B260F1FE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molecules are capable of temporary dipoles and therefore all molecules have dispersion forces.</a:t>
            </a:r>
          </a:p>
          <a:p>
            <a:r>
              <a:rPr lang="en-US" dirty="0"/>
              <a:t>Larger molecules have stronger dispersion forces than smaller molecules.</a:t>
            </a:r>
          </a:p>
          <a:p>
            <a:r>
              <a:rPr lang="en-US" dirty="0"/>
              <a:t>This is due to the larger temporary dipole that is able to exist in molecules with </a:t>
            </a:r>
            <a:r>
              <a:rPr lang="en-US" b="1" dirty="0"/>
              <a:t>more electrons</a:t>
            </a:r>
            <a:r>
              <a:rPr lang="en-US" dirty="0"/>
              <a:t>. </a:t>
            </a:r>
          </a:p>
          <a:p>
            <a:r>
              <a:rPr lang="en-US" dirty="0"/>
              <a:t>Example; </a:t>
            </a:r>
            <a:r>
              <a:rPr lang="en-US" dirty="0" err="1"/>
              <a:t>decane</a:t>
            </a:r>
            <a:r>
              <a:rPr lang="en-US" dirty="0"/>
              <a:t> (C</a:t>
            </a:r>
            <a:r>
              <a:rPr lang="en-US" baseline="-25000" dirty="0"/>
              <a:t>10</a:t>
            </a:r>
            <a:r>
              <a:rPr lang="en-US" dirty="0"/>
              <a:t>H</a:t>
            </a:r>
            <a:r>
              <a:rPr lang="en-US" baseline="-25000" dirty="0"/>
              <a:t>22</a:t>
            </a:r>
            <a:r>
              <a:rPr lang="en-US" dirty="0"/>
              <a:t>) has stronger dispersion forces than ethane (C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6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0479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446E-8196-E047-B671-8F6E0639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13EE-B889-8849-98A7-13FCDDC6E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 intermolecular interactions:</a:t>
            </a:r>
          </a:p>
          <a:p>
            <a:endParaRPr lang="en-US" dirty="0"/>
          </a:p>
          <a:p>
            <a:r>
              <a:rPr lang="en-US" dirty="0"/>
              <a:t>H-bonds &gt; dipole-dipole &gt; dispersion</a:t>
            </a:r>
          </a:p>
          <a:p>
            <a:endParaRPr lang="en-US" dirty="0"/>
          </a:p>
          <a:p>
            <a:r>
              <a:rPr lang="en-US" dirty="0"/>
              <a:t>The stronger the interaction of molecules (intermolecular forces), the more energy will be required to break those interactions.</a:t>
            </a:r>
          </a:p>
        </p:txBody>
      </p:sp>
    </p:spTree>
    <p:extLst>
      <p:ext uri="{BB962C8B-B14F-4D97-AF65-F5344CB8AC3E}">
        <p14:creationId xmlns:p14="http://schemas.microsoft.com/office/powerpoint/2010/main" val="698885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758-4C95-D344-9B13-40A2D9A4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covalent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971D9-13BB-0D49-B8C8-2C4ED31C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Melting/Boiling point</a:t>
            </a:r>
            <a:r>
              <a:rPr lang="en-US" dirty="0"/>
              <a:t>: The stronger the IMFs, the higher the </a:t>
            </a:r>
            <a:r>
              <a:rPr lang="en-US" dirty="0" err="1"/>
              <a:t>m.p.</a:t>
            </a:r>
            <a:r>
              <a:rPr lang="en-US" dirty="0"/>
              <a:t>/</a:t>
            </a:r>
            <a:r>
              <a:rPr lang="en-US" dirty="0" err="1"/>
              <a:t>b.p.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Vapour</a:t>
            </a:r>
            <a:r>
              <a:rPr lang="en-US" b="1" dirty="0"/>
              <a:t> Pressure</a:t>
            </a:r>
            <a:r>
              <a:rPr lang="en-US" dirty="0"/>
              <a:t>: the stronger the IMFs, the lower the </a:t>
            </a:r>
            <a:r>
              <a:rPr lang="en-US" dirty="0" err="1"/>
              <a:t>vapour</a:t>
            </a:r>
            <a:r>
              <a:rPr lang="en-US" dirty="0"/>
              <a:t> pressure.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Vapour</a:t>
            </a:r>
            <a:r>
              <a:rPr lang="en-US" dirty="0"/>
              <a:t> pressure indicates the amount of molecules evaporating from the surface of a liquid. This evaporation requires less energy with weaker IMFs.</a:t>
            </a:r>
          </a:p>
        </p:txBody>
      </p:sp>
    </p:spTree>
    <p:extLst>
      <p:ext uri="{BB962C8B-B14F-4D97-AF65-F5344CB8AC3E}">
        <p14:creationId xmlns:p14="http://schemas.microsoft.com/office/powerpoint/2010/main" val="819331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8C52-D07A-CC44-B8BB-644B6CC8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Solubility in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21F4-029E-9D44-A63D-27CEBA45B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 contains strong hydrogen bonding between molecules.</a:t>
            </a:r>
          </a:p>
          <a:p>
            <a:r>
              <a:rPr lang="en-US" dirty="0"/>
              <a:t>These interactions give rise to a relatively high melting and boiling point (for a covalent molecule).</a:t>
            </a:r>
          </a:p>
          <a:p>
            <a:r>
              <a:rPr lang="en-US" dirty="0"/>
              <a:t>For a substance to dissolve in water, </a:t>
            </a:r>
            <a:r>
              <a:rPr lang="en-US" b="1" dirty="0"/>
              <a:t>it must overcome the intermolecular forces present in the water molecules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7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2CD6-DAAE-4449-9AF8-5D6C17A7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Solubility in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0AE1A-5960-F948-B6A1-D798057F2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is to say, if a substance dissolves in water, it must break the intermolecular forces between water and create intermolecular forces between itself and water.</a:t>
            </a:r>
          </a:p>
          <a:p>
            <a:r>
              <a:rPr lang="en-US" dirty="0"/>
              <a:t>Therefore, generally polar molecules / ionic compounds can dissolve in water, as they can overcome the hydrogen bonds between water molecules and form their own hydrogen bonds or dipole-dipole forces with water molecules.</a:t>
            </a:r>
          </a:p>
        </p:txBody>
      </p:sp>
    </p:spTree>
    <p:extLst>
      <p:ext uri="{BB962C8B-B14F-4D97-AF65-F5344CB8AC3E}">
        <p14:creationId xmlns:p14="http://schemas.microsoft.com/office/powerpoint/2010/main" val="1047179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580-5812-6D43-B44F-8AE8C778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**ion-dipole forces*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06BD-0CF3-9448-B718-5F7DE39C0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an ionic compound dissolves in water, very strong ion-dipole interactions can form. These are stronger than hydrogen-bonds, and is the interaction occurring when ions dissolve in water.</a:t>
            </a:r>
          </a:p>
          <a:p>
            <a:endParaRPr lang="en-US" dirty="0"/>
          </a:p>
          <a:p>
            <a:r>
              <a:rPr lang="en-US" dirty="0"/>
              <a:t>Formal positively charged cations interact with the 𝛿- region of the oxygen atom in water while formally negatively charged anions interact with 𝛿+ region on the H atoms in water.</a:t>
            </a:r>
          </a:p>
        </p:txBody>
      </p:sp>
    </p:spTree>
    <p:extLst>
      <p:ext uri="{BB962C8B-B14F-4D97-AF65-F5344CB8AC3E}">
        <p14:creationId xmlns:p14="http://schemas.microsoft.com/office/powerpoint/2010/main" val="134111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628CD4-C616-4AE5-93ED-5825EFB50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51479-028A-44AB-BBD0-BFBDDD090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44" y="507492"/>
            <a:ext cx="11183112" cy="584301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46C3CC49-374A-DC4F-969C-909410D55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6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9B4A2-2BC0-0345-A23A-D0149CD0D407}"/>
              </a:ext>
            </a:extLst>
          </p:cNvPr>
          <p:cNvSpPr txBox="1"/>
          <p:nvPr/>
        </p:nvSpPr>
        <p:spPr>
          <a:xfrm>
            <a:off x="2408210" y="6419588"/>
            <a:ext cx="73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https://www.ck12.org/book/ck-12-chemistry---basic/section/9.4/</a:t>
            </a:r>
          </a:p>
        </p:txBody>
      </p:sp>
    </p:spTree>
    <p:extLst>
      <p:ext uri="{BB962C8B-B14F-4D97-AF65-F5344CB8AC3E}">
        <p14:creationId xmlns:p14="http://schemas.microsoft.com/office/powerpoint/2010/main" val="1677346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0E8E-1CDE-A44E-9DC9-922C6A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“like dissolves like”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CCBC-FBDA-EA4D-AFD0-03AE06E8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non-polar species do not dissolve in water they dissolve in non-polar solvents as they can overcome the weaker dispersion forces.</a:t>
            </a:r>
          </a:p>
          <a:p>
            <a:endParaRPr lang="en-US" dirty="0"/>
          </a:p>
          <a:p>
            <a:r>
              <a:rPr lang="en-US" dirty="0"/>
              <a:t>“like dissolves like”: please do not write this phrase to describe solubility. However, it is a useful phrase to help you remember that </a:t>
            </a:r>
            <a:r>
              <a:rPr lang="en-US" b="1" dirty="0"/>
              <a:t>polar solutes dissolve in polar </a:t>
            </a:r>
            <a:r>
              <a:rPr lang="en-US" b="1" dirty="0" err="1"/>
              <a:t>sovents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non-polar solutes dissolve in non-polar solvents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325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BE00-C5F0-0847-A347-98C2A937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unique properties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40A0-F997-3E48-A5B0-93CB715A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to, and take notes from, Lucarelli page 133.</a:t>
            </a:r>
          </a:p>
        </p:txBody>
      </p:sp>
    </p:spTree>
    <p:extLst>
      <p:ext uri="{BB962C8B-B14F-4D97-AF65-F5344CB8AC3E}">
        <p14:creationId xmlns:p14="http://schemas.microsoft.com/office/powerpoint/2010/main" val="398680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87AB-0F6D-0042-9248-0A1DE408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classic #21 – special isolation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0A141-99B1-A84E-A265-F43847A46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IMFs present and account for the difference in boiling points: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</a:t>
            </a:r>
            <a:r>
              <a:rPr lang="en-US" baseline="-25000" dirty="0"/>
              <a:t>2</a:t>
            </a:r>
            <a:r>
              <a:rPr lang="en-US" dirty="0"/>
              <a:t> BP = -35 C 		AND		N</a:t>
            </a:r>
            <a:r>
              <a:rPr lang="en-US" baseline="-25000" dirty="0"/>
              <a:t>2</a:t>
            </a:r>
            <a:r>
              <a:rPr lang="en-US" dirty="0"/>
              <a:t> BP = -196 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Ethane BP = -89 C		AND		</a:t>
            </a:r>
            <a:r>
              <a:rPr lang="en-US" dirty="0" err="1"/>
              <a:t>Decane</a:t>
            </a:r>
            <a:r>
              <a:rPr lang="en-US" dirty="0"/>
              <a:t> BP = 174 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HCl BP = -85 C		AND		H</a:t>
            </a:r>
            <a:r>
              <a:rPr lang="en-US" baseline="-25000" dirty="0"/>
              <a:t>2</a:t>
            </a:r>
            <a:r>
              <a:rPr lang="en-US" dirty="0"/>
              <a:t>O BP = 100 C</a:t>
            </a:r>
          </a:p>
        </p:txBody>
      </p:sp>
    </p:spTree>
    <p:extLst>
      <p:ext uri="{BB962C8B-B14F-4D97-AF65-F5344CB8AC3E}">
        <p14:creationId xmlns:p14="http://schemas.microsoft.com/office/powerpoint/2010/main" val="13590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7767-EFCF-9344-9BFE-E55A019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C13E-55D6-8847-A2D1-521B4A53D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Refer to, and take notes from, Pearson pages 270-273.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Electronegativity determines the the electron distribution of a bonding pair of electrons in a bond.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Molecules with an imbalance of electron distribution in its bonds are </a:t>
            </a:r>
            <a:r>
              <a:rPr lang="en-US" b="1" dirty="0"/>
              <a:t>polar</a:t>
            </a:r>
            <a:r>
              <a:rPr lang="en-US" dirty="0"/>
              <a:t> and those with an equal distribution of electrons in a bond are called </a:t>
            </a:r>
            <a:r>
              <a:rPr lang="en-US" b="1" dirty="0"/>
              <a:t>non-polar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For simplicity, you can ask yourself: does one side of this molecule have more electrons than the other? If so then there is an uneven distribution of electrons, and therefore a polar molecule. </a:t>
            </a:r>
          </a:p>
        </p:txBody>
      </p:sp>
    </p:spTree>
    <p:extLst>
      <p:ext uri="{BB962C8B-B14F-4D97-AF65-F5344CB8AC3E}">
        <p14:creationId xmlns:p14="http://schemas.microsoft.com/office/powerpoint/2010/main" val="395478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87AB-0F6D-0042-9248-0A1DE408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classic #21 – special isolation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0A141-99B1-A84E-A265-F43847A46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4811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Identify the IMFs present and account for the difference in boiling points: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</a:t>
            </a:r>
            <a:r>
              <a:rPr lang="en-US" baseline="-25000" dirty="0"/>
              <a:t>2</a:t>
            </a:r>
            <a:r>
              <a:rPr lang="en-US" dirty="0"/>
              <a:t> BP = -35 C 			AND		N</a:t>
            </a:r>
            <a:r>
              <a:rPr lang="en-US" baseline="-25000" dirty="0"/>
              <a:t>2</a:t>
            </a:r>
            <a:r>
              <a:rPr lang="en-US" dirty="0"/>
              <a:t> BP = -196 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Both have dispersion forces. Cl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is larger, thus stronger dispersion forces.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Ethane BP = -89 C		AND		</a:t>
            </a:r>
            <a:r>
              <a:rPr lang="en-US" dirty="0" err="1"/>
              <a:t>Decane</a:t>
            </a:r>
            <a:r>
              <a:rPr lang="en-US" dirty="0"/>
              <a:t> BP = 174 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Both have dispersion forces. </a:t>
            </a:r>
            <a:r>
              <a:rPr lang="en-US" dirty="0" err="1">
                <a:solidFill>
                  <a:srgbClr val="FF0000"/>
                </a:solidFill>
              </a:rPr>
              <a:t>Decane</a:t>
            </a:r>
            <a:r>
              <a:rPr lang="en-US" dirty="0">
                <a:solidFill>
                  <a:srgbClr val="FF0000"/>
                </a:solidFill>
              </a:rPr>
              <a:t> is larger, thus stronger dispersion forces.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HCl BP = -85 C			AND		H</a:t>
            </a:r>
            <a:r>
              <a:rPr lang="en-US" baseline="-25000" dirty="0"/>
              <a:t>2</a:t>
            </a:r>
            <a:r>
              <a:rPr lang="en-US" dirty="0"/>
              <a:t>O BP = 100 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HCl has dipole-dipole as its strongest IMF. 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 has H-bonds as its strongest IMF. Thus, H2O has stronger interactions and more energy required to boil.</a:t>
            </a:r>
          </a:p>
        </p:txBody>
      </p:sp>
    </p:spTree>
    <p:extLst>
      <p:ext uri="{BB962C8B-B14F-4D97-AF65-F5344CB8AC3E}">
        <p14:creationId xmlns:p14="http://schemas.microsoft.com/office/powerpoint/2010/main" val="2798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410-E0C2-7C42-AF3F-AA3CC4F7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71509-56D8-824A-B6CA-F7F99A98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Pearson pages 280-281</a:t>
            </a:r>
          </a:p>
          <a:p>
            <a:r>
              <a:rPr lang="en-US" dirty="0"/>
              <a:t>Lucarelli Set 25</a:t>
            </a:r>
          </a:p>
          <a:p>
            <a:r>
              <a:rPr lang="en-US" dirty="0"/>
              <a:t>STAWA Set 19</a:t>
            </a:r>
          </a:p>
        </p:txBody>
      </p:sp>
    </p:spTree>
    <p:extLst>
      <p:ext uri="{BB962C8B-B14F-4D97-AF65-F5344CB8AC3E}">
        <p14:creationId xmlns:p14="http://schemas.microsoft.com/office/powerpoint/2010/main" val="47195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4A8C9-6070-0C4B-B02E-A776D33C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Non-Polar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85B56-0DDA-1E48-AF96-497BCA71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2000" dirty="0"/>
              <a:t>Non-polar molecules have an even distribution in bonding and non-bonding electrons. Thus, molecules are generally symmetrical.</a:t>
            </a:r>
          </a:p>
          <a:p>
            <a:r>
              <a:rPr lang="en-US" sz="2000" dirty="0"/>
              <a:t>Examples of non-polar molecules are elemental diatomic molecules, e.g. H</a:t>
            </a:r>
            <a:r>
              <a:rPr lang="en-US" sz="2000" baseline="-25000" dirty="0"/>
              <a:t>2</a:t>
            </a:r>
            <a:r>
              <a:rPr lang="en-US" sz="2000" dirty="0"/>
              <a:t>, O</a:t>
            </a:r>
            <a:r>
              <a:rPr lang="en-US" sz="2000" baseline="-25000" dirty="0"/>
              <a:t>2</a:t>
            </a:r>
            <a:r>
              <a:rPr lang="en-US" sz="2000" dirty="0"/>
              <a:t>, N</a:t>
            </a:r>
            <a:r>
              <a:rPr lang="en-US" sz="2000" baseline="-25000" dirty="0"/>
              <a:t>2</a:t>
            </a:r>
            <a:r>
              <a:rPr lang="en-US" sz="2000" dirty="0"/>
              <a:t>, Cl</a:t>
            </a:r>
            <a:r>
              <a:rPr lang="en-US" sz="2000" baseline="-25000" dirty="0"/>
              <a:t>2</a:t>
            </a:r>
            <a:r>
              <a:rPr lang="en-US" sz="2000" dirty="0"/>
              <a:t> etc.</a:t>
            </a:r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B6A09-CFE2-9647-A9C5-82F466DFA12D}"/>
              </a:ext>
            </a:extLst>
          </p:cNvPr>
          <p:cNvSpPr txBox="1"/>
          <p:nvPr/>
        </p:nvSpPr>
        <p:spPr>
          <a:xfrm>
            <a:off x="6433949" y="4754880"/>
            <a:ext cx="461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courses.lumenlearning.com</a:t>
            </a:r>
            <a:r>
              <a:rPr lang="en-US" dirty="0"/>
              <a:t>/</a:t>
            </a:r>
            <a:r>
              <a:rPr lang="en-US" dirty="0" err="1"/>
              <a:t>suny-orgbiochemistry</a:t>
            </a:r>
            <a:r>
              <a:rPr lang="en-US" dirty="0"/>
              <a:t>/chapter/4-4-characteristics-of-covalent-bonds/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C718CB-CE79-0E47-A113-B6FC782A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84" y="632390"/>
            <a:ext cx="2342573" cy="40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1C8D-6D0F-2346-9510-643052C4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6087-24F6-F545-B9FC-C4DBF022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Polar molecules are those with an uneven distribution of electrons in the molecule.</a:t>
            </a:r>
          </a:p>
          <a:p>
            <a:r>
              <a:rPr lang="en-US" dirty="0"/>
              <a:t>This generally occurs when molecules are made up of different elements, as elements have different electronegativities and thus, attract electron density differently to their nuclei.</a:t>
            </a:r>
          </a:p>
          <a:p>
            <a:r>
              <a:rPr lang="en-US" dirty="0"/>
              <a:t>Examples include, HF, HCl, CO,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03314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3A9D-81B1-A54C-967C-72FCBE3A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Non-polar vs polar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75DBE-8CB7-E34A-AA55-BF3C93A9A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molecules contain different elements but are non-polar if the distribution of electrons remains to be even. This occurs in symmetrical molecules (use VSEPR).</a:t>
            </a:r>
          </a:p>
          <a:p>
            <a:endParaRPr lang="en-US" dirty="0"/>
          </a:p>
          <a:p>
            <a:r>
              <a:rPr lang="en-US" dirty="0"/>
              <a:t>Examples include; CO</a:t>
            </a:r>
            <a:r>
              <a:rPr lang="en-US" baseline="-25000" dirty="0"/>
              <a:t>2</a:t>
            </a:r>
            <a:r>
              <a:rPr lang="en-US" dirty="0"/>
              <a:t>, BH</a:t>
            </a:r>
            <a:r>
              <a:rPr lang="en-US" baseline="-25000" dirty="0"/>
              <a:t>3</a:t>
            </a:r>
            <a:r>
              <a:rPr lang="en-US" dirty="0"/>
              <a:t>, CCl</a:t>
            </a:r>
            <a:r>
              <a:rPr lang="en-US" baseline="-25000" dirty="0"/>
              <a:t>4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Hint: draw the Lewis structure of these molecules to show their even distribution of valence electrons.</a:t>
            </a:r>
          </a:p>
        </p:txBody>
      </p:sp>
    </p:spTree>
    <p:extLst>
      <p:ext uri="{BB962C8B-B14F-4D97-AF65-F5344CB8AC3E}">
        <p14:creationId xmlns:p14="http://schemas.microsoft.com/office/powerpoint/2010/main" val="150355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EE0A-CAA2-6D45-BA17-01B78710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Non-polar vs polar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F19CB-C65E-8D4A-A8FB-DD52F2937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834688" cy="4160520"/>
          </a:xfrm>
        </p:spPr>
        <p:txBody>
          <a:bodyPr/>
          <a:lstStyle/>
          <a:p>
            <a:r>
              <a:rPr lang="en-US" dirty="0"/>
              <a:t>Generally (for this Year 11 course), molecules with a lone pair of electrons are </a:t>
            </a:r>
            <a:r>
              <a:rPr lang="en-US" b="1" dirty="0"/>
              <a:t>non-polar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These lone pairs of electrons provide a partial negative (𝛿-) charge which are not evenly distributed.</a:t>
            </a:r>
          </a:p>
          <a:p>
            <a:endParaRPr lang="en-US" dirty="0"/>
          </a:p>
          <a:p>
            <a:r>
              <a:rPr lang="en-US" dirty="0"/>
              <a:t>Examples include; H</a:t>
            </a:r>
            <a:r>
              <a:rPr lang="en-US" baseline="-25000" dirty="0"/>
              <a:t>2</a:t>
            </a:r>
            <a:r>
              <a:rPr lang="en-US" dirty="0"/>
              <a:t>O, SO</a:t>
            </a:r>
            <a:r>
              <a:rPr lang="en-US" baseline="-25000" dirty="0"/>
              <a:t>2</a:t>
            </a:r>
            <a:r>
              <a:rPr lang="en-US" dirty="0"/>
              <a:t>, NH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53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176-F3A3-1848-996E-8ABFF302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 – special sulfur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927D-E2E3-7543-B283-D4082A170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Lewis structure and determine whether the following molecules are polar or non-polar.</a:t>
            </a:r>
          </a:p>
          <a:p>
            <a:pPr marL="0" indent="0">
              <a:buNone/>
            </a:pPr>
            <a:r>
              <a:rPr lang="en-US" dirty="0"/>
              <a:t>Hint: Annotate the 𝛿+ and 𝛿- regions of the molecule.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CS</a:t>
            </a:r>
            <a:r>
              <a:rPr lang="en-US" baseline="-25000" dirty="0"/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baseline="-25000" dirty="0"/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176-F3A3-1848-996E-8ABFF302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 – special sulfur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927D-E2E3-7543-B283-D4082A170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Lewis structure and determine whether the following molecules are polar or non-polar.</a:t>
            </a:r>
          </a:p>
          <a:p>
            <a:pPr marL="0" indent="0">
              <a:buNone/>
            </a:pPr>
            <a:r>
              <a:rPr lang="en-US" dirty="0"/>
              <a:t>Hint: Annotate the 𝛿+ and 𝛿- regions of the molecule.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		</a:t>
            </a:r>
            <a:r>
              <a:rPr lang="en-US" dirty="0">
                <a:solidFill>
                  <a:srgbClr val="FF0000"/>
                </a:solidFill>
              </a:rPr>
              <a:t>polar (lone pairs)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CS</a:t>
            </a:r>
            <a:r>
              <a:rPr lang="en-US" baseline="-25000" dirty="0"/>
              <a:t>2		</a:t>
            </a:r>
            <a:r>
              <a:rPr lang="en-US" dirty="0">
                <a:solidFill>
                  <a:srgbClr val="FF0000"/>
                </a:solidFill>
              </a:rPr>
              <a:t>non-polar (linear)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non-polar (linear)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polar (uneven distribution of atoms)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778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A24"/>
      </a:dk2>
      <a:lt2>
        <a:srgbClr val="E6E2E8"/>
      </a:lt2>
      <a:accent1>
        <a:srgbClr val="47B620"/>
      </a:accent1>
      <a:accent2>
        <a:srgbClr val="7CAF13"/>
      </a:accent2>
      <a:accent3>
        <a:srgbClr val="AFA21F"/>
      </a:accent3>
      <a:accent4>
        <a:srgbClr val="D57517"/>
      </a:accent4>
      <a:accent5>
        <a:srgbClr val="E73829"/>
      </a:accent5>
      <a:accent6>
        <a:srgbClr val="D51758"/>
      </a:accent6>
      <a:hlink>
        <a:srgbClr val="BF5E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1512</Words>
  <Application>Microsoft Macintosh PowerPoint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Elephant</vt:lpstr>
      <vt:lpstr>BrushVTI</vt:lpstr>
      <vt:lpstr>Polarity and Intermolecular Forces</vt:lpstr>
      <vt:lpstr>Objectives</vt:lpstr>
      <vt:lpstr>Polarity</vt:lpstr>
      <vt:lpstr>Non-Polar molecules</vt:lpstr>
      <vt:lpstr>Polar molecules</vt:lpstr>
      <vt:lpstr>Non-polar vs polar molecules</vt:lpstr>
      <vt:lpstr>Non-polar vs polar</vt:lpstr>
      <vt:lpstr>Pop Quiz – special sulfur edition</vt:lpstr>
      <vt:lpstr>Pop Quiz – special sulfur edition</vt:lpstr>
      <vt:lpstr>Polarity Questions</vt:lpstr>
      <vt:lpstr>Intramolecular bonds vs intermolecular forces</vt:lpstr>
      <vt:lpstr>Intermolecular Forces</vt:lpstr>
      <vt:lpstr>Intermolecular forces cheat sheet</vt:lpstr>
      <vt:lpstr>Dipole-dipole forces</vt:lpstr>
      <vt:lpstr>Hydrogen bonding</vt:lpstr>
      <vt:lpstr>Hydrogen bonding in water</vt:lpstr>
      <vt:lpstr>Dispersion forces</vt:lpstr>
      <vt:lpstr>Dispersion Forces</vt:lpstr>
      <vt:lpstr>Induced dipoles</vt:lpstr>
      <vt:lpstr>Dispersion forces</vt:lpstr>
      <vt:lpstr>Comparison of interactions</vt:lpstr>
      <vt:lpstr>Properties of covalent molecules</vt:lpstr>
      <vt:lpstr>Solubility in water</vt:lpstr>
      <vt:lpstr>Solubility in water</vt:lpstr>
      <vt:lpstr>**ion-dipole forces*</vt:lpstr>
      <vt:lpstr>PowerPoint Presentation</vt:lpstr>
      <vt:lpstr>“like dissolves like”</vt:lpstr>
      <vt:lpstr>The unique properties of water</vt:lpstr>
      <vt:lpstr>Absolute classic #21 – special isolation edition</vt:lpstr>
      <vt:lpstr>Absolute classic #21 – special isolation edition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Polarity and Intermolecular Forces</dc:title>
  <dc:creator>REID Brodie [Perth Modern School]</dc:creator>
  <cp:lastModifiedBy>REID Brodie [Perth Modern School]</cp:lastModifiedBy>
  <cp:revision>3</cp:revision>
  <dcterms:created xsi:type="dcterms:W3CDTF">2020-04-02T02:12:11Z</dcterms:created>
  <dcterms:modified xsi:type="dcterms:W3CDTF">2020-04-02T02:19:57Z</dcterms:modified>
</cp:coreProperties>
</file>